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sldIdLst>
    <p:sldId id="284" r:id="rId5"/>
    <p:sldId id="286" r:id="rId6"/>
    <p:sldId id="287" r:id="rId7"/>
    <p:sldId id="301" r:id="rId8"/>
    <p:sldId id="285" r:id="rId9"/>
    <p:sldId id="298" r:id="rId10"/>
    <p:sldId id="299" r:id="rId11"/>
    <p:sldId id="261" r:id="rId12"/>
    <p:sldId id="305" r:id="rId13"/>
    <p:sldId id="302" r:id="rId14"/>
    <p:sldId id="303" r:id="rId15"/>
    <p:sldId id="304" r:id="rId16"/>
    <p:sldId id="292" r:id="rId17"/>
    <p:sldId id="293" r:id="rId18"/>
    <p:sldId id="29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zem" initials="H" lastIdx="1" clrIdx="0">
    <p:extLst>
      <p:ext uri="{19B8F6BF-5375-455C-9EA6-DF929625EA0E}">
        <p15:presenceInfo xmlns:p15="http://schemas.microsoft.com/office/powerpoint/2012/main" userId="Haze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C46A"/>
    <a:srgbClr val="97EFD3"/>
    <a:srgbClr val="F15574"/>
    <a:srgbClr val="F4EBE8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899" autoAdjust="0"/>
  </p:normalViewPr>
  <p:slideViewPr>
    <p:cSldViewPr snapToGrid="0" snapToObjects="1" showGuides="1">
      <p:cViewPr varScale="1">
        <p:scale>
          <a:sx n="114" d="100"/>
          <a:sy n="114" d="100"/>
        </p:scale>
        <p:origin x="414" y="114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186147186147189E-2"/>
          <c:y val="2.747042783208575E-2"/>
          <c:w val="0.93450218722659673"/>
          <c:h val="0.7957981060545976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Large</c:v>
                </c:pt>
              </c:strCache>
            </c:strRef>
          </c:tx>
          <c:spPr>
            <a:solidFill>
              <a:schemeClr val="tx2">
                <a:alpha val="99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شتاء</c:v>
                </c:pt>
                <c:pt idx="1">
                  <c:v>ربيع</c:v>
                </c:pt>
                <c:pt idx="2">
                  <c:v>صيف</c:v>
                </c:pt>
                <c:pt idx="3">
                  <c:v>خريف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4.5</c:v>
                </c:pt>
                <c:pt idx="1">
                  <c:v>3.5</c:v>
                </c:pt>
                <c:pt idx="2">
                  <c:v>2.5</c:v>
                </c:pt>
                <c:pt idx="3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22-4864-9A92-C5D990DF2D3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Medium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شتاء</c:v>
                </c:pt>
                <c:pt idx="1">
                  <c:v>ربيع</c:v>
                </c:pt>
                <c:pt idx="2">
                  <c:v>صيف</c:v>
                </c:pt>
                <c:pt idx="3">
                  <c:v>خريف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2.8</c:v>
                </c:pt>
                <c:pt idx="1">
                  <c:v>1.8</c:v>
                </c:pt>
                <c:pt idx="2">
                  <c:v>4.4000000000000004</c:v>
                </c:pt>
                <c:pt idx="3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222-4864-9A92-C5D990DF2D3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Small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شتاء</c:v>
                </c:pt>
                <c:pt idx="1">
                  <c:v>ربيع</c:v>
                </c:pt>
                <c:pt idx="2">
                  <c:v>صيف</c:v>
                </c:pt>
                <c:pt idx="3">
                  <c:v>خريف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5</c:v>
                </c:pt>
                <c:pt idx="1">
                  <c:v>3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222-4864-9A92-C5D990DF2D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38477584"/>
        <c:axId val="1238481520"/>
      </c:barChart>
      <c:catAx>
        <c:axId val="12384775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Univers Condensed Light" panose="020B0306020202040204" pitchFamily="34" charset="0"/>
                <a:ea typeface="+mn-ea"/>
                <a:cs typeface="+mn-cs"/>
              </a:defRPr>
            </a:pPr>
            <a:endParaRPr lang="en-US"/>
          </a:p>
        </c:txPr>
        <c:crossAx val="1238481520"/>
        <c:crosses val="autoZero"/>
        <c:auto val="1"/>
        <c:lblAlgn val="ctr"/>
        <c:lblOffset val="100"/>
        <c:noMultiLvlLbl val="0"/>
      </c:catAx>
      <c:valAx>
        <c:axId val="12384815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Univers" panose="020B0503020202020204" pitchFamily="34" charset="0"/>
                <a:ea typeface="+mn-ea"/>
                <a:cs typeface="+mn-cs"/>
              </a:defRPr>
            </a:pPr>
            <a:endParaRPr lang="en-US"/>
          </a:p>
        </c:txPr>
        <c:crossAx val="1238477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Univers Condensed Light" panose="020B030602020204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2-02T03:26:40.520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12/3/2022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ar-EG" dirty="0"/>
              <a:t>سوق البالة</a:t>
            </a:r>
            <a:br>
              <a:rPr lang="ar-EG" dirty="0"/>
            </a:br>
            <a:r>
              <a:rPr lang="ar-EG" dirty="0"/>
              <a:t>للملابس المستعملة</a:t>
            </a:r>
            <a:endParaRPr lang="en-US" dirty="0"/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7" name="Picture Placeholder 36" descr="Lady with head covering and sunglasses">
            <a:extLst>
              <a:ext uri="{FF2B5EF4-FFF2-40B4-BE49-F238E27FC236}">
                <a16:creationId xmlns:a16="http://schemas.microsoft.com/office/drawing/2014/main" id="{A19A6DDD-C216-2AAD-4F19-4A7B592920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228" b="228"/>
          <a:stretch/>
        </p:blipFill>
        <p:spPr>
          <a:blipFill>
            <a:blip r:embed="rId3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7AD6B-0EBB-7092-13C6-240F8A4A4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EG" altLang="zh-CN" dirty="0"/>
              <a:t>الاتاحية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A7609-6E6A-B996-BC29-F9AA857D7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ar-EG" sz="2000" dirty="0"/>
              <a:t>اتاحة جميع الملابس و طرق تداولها و عرضها و توفير طرق سهلة للبائع و المشترى بتنظيم سياسة مشتركة تضمن حق الطرفين .</a:t>
            </a:r>
            <a:endParaRPr lang="en-US" sz="2000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A450CD4-3018-DBCF-3A32-B72A7DCFA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D45DA709-7634-5465-0283-0F7F4D23FCF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2155" r="321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483468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8692FD-3676-EAB5-DC24-364040BE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EG" dirty="0"/>
              <a:t>التصميم 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B3F929-AF18-813C-9936-2EAB595110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ar-EG" dirty="0"/>
              <a:t>الصفحة الرئيسية</a:t>
            </a:r>
            <a:endParaRPr lang="en-US" dirty="0"/>
          </a:p>
          <a:p>
            <a:pPr lvl="1"/>
            <a:r>
              <a:rPr lang="ar-EG" altLang="zh-CN" dirty="0"/>
              <a:t>الوجهة الرئيسية للموفع مع اضافة طرق التواصل </a:t>
            </a:r>
            <a:endParaRPr lang="en-US" altLang="zh-C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088347-D7E0-F453-D17B-7C2C383510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ar-EG" dirty="0"/>
              <a:t>تصنيف انواع الملابس</a:t>
            </a:r>
            <a:endParaRPr lang="en-US" dirty="0"/>
          </a:p>
          <a:p>
            <a:pPr lvl="1"/>
            <a:r>
              <a:rPr lang="ar-EG" altLang="zh-CN" dirty="0"/>
              <a:t>رجالى و حريمى و اطفالى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9AA47D-4B67-1E1F-043D-9C7471285F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ar-EG" dirty="0"/>
              <a:t>الشراء</a:t>
            </a:r>
            <a:endParaRPr lang="en-US" dirty="0"/>
          </a:p>
          <a:p>
            <a:pPr lvl="1"/>
            <a:r>
              <a:rPr lang="ar-EG" altLang="zh-CN" dirty="0"/>
              <a:t>طرق الشراء او اقتناء الملابس المختلفة بتوفير طرق دفع مباشرة بين الطرفين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0E702-3A2A-79FE-6C7C-4ABFA3EC82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ar-EG" dirty="0"/>
              <a:t>تصنيف مواسم الملابس</a:t>
            </a:r>
            <a:endParaRPr lang="en-US" dirty="0"/>
          </a:p>
          <a:p>
            <a:pPr lvl="1"/>
            <a:r>
              <a:rPr lang="ar-EG" altLang="zh-CN" dirty="0"/>
              <a:t>شتوية او صيفية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7671AF-A580-DFF8-DD53-11CF125B5C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ar-EG" dirty="0"/>
              <a:t>البيع و التبرع</a:t>
            </a:r>
            <a:endParaRPr lang="en-US" dirty="0"/>
          </a:p>
          <a:p>
            <a:pPr lvl="1"/>
            <a:r>
              <a:rPr lang="ar-EG" dirty="0"/>
              <a:t>طرق توفير امكانيات العرض المختلفة للبائع او المتبرع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1130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B27FB49D-70BC-8BD7-DD62-C2868B0C2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EG" dirty="0"/>
              <a:t>الادارة و سياسات الموقع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FD45A3-E485-5F71-96BA-604BF62318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ar-EG" dirty="0"/>
              <a:t>بنود البيع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A5AB26-ED69-C202-1AFB-A4A19E16DC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ar-EG" dirty="0"/>
              <a:t>الشروط المطلوبة لبيع المنتج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E7501D-AFD6-532D-4983-B700A37290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ar-EG" dirty="0"/>
              <a:t>بنود الشراء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E43B57-52A2-C8A5-CFEA-59973049F94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ar-EG" dirty="0"/>
              <a:t>الشروط المطلوبة لشراء المنتج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C79EE2-13B4-9938-BB00-D56D9EFAB1F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ar-EG" dirty="0"/>
              <a:t>بنود الاسترجاع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F4A809-29D8-165B-1C85-5FB69DA2EC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ar-EG" dirty="0"/>
              <a:t>الشروط المطلوبة لاسترجاع المنتج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CFF9AF6-AF49-721D-74F3-02EE285F9B7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ar-EG" dirty="0"/>
              <a:t>القائمين على الموقع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F53377A-8252-E7D8-7D40-4C89B9255A3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ar-EG" dirty="0"/>
              <a:t>المسئولين عن ادارة الموقع</a:t>
            </a:r>
            <a:endParaRPr lang="en-US" dirty="0"/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AA30FCA2-80C6-CF3C-F17C-360C7DCD8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8" name="Footer Placeholder 37">
            <a:extLst>
              <a:ext uri="{FF2B5EF4-FFF2-40B4-BE49-F238E27FC236}">
                <a16:creationId xmlns:a16="http://schemas.microsoft.com/office/drawing/2014/main" id="{C52926D2-18D2-AED1-3AE7-6A591CC1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EG" dirty="0"/>
              <a:t>سوق البالة</a:t>
            </a:r>
            <a:endParaRPr lang="en-US" dirty="0"/>
          </a:p>
        </p:txBody>
      </p:sp>
      <p:sp>
        <p:nvSpPr>
          <p:cNvPr id="37" name="Date Placeholder 36">
            <a:extLst>
              <a:ext uri="{FF2B5EF4-FFF2-40B4-BE49-F238E27FC236}">
                <a16:creationId xmlns:a16="http://schemas.microsoft.com/office/drawing/2014/main" id="{FC12385A-2C7F-F62F-660D-F6C459FC1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EG" dirty="0"/>
              <a:t>الادارة و السياسات</a:t>
            </a:r>
            <a:endParaRPr lang="en-US" dirty="0"/>
          </a:p>
        </p:txBody>
      </p:sp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C47A6FCD-D7B8-0C58-D099-38F23CA7EA8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9338" r="9338"/>
          <a:stretch>
            <a:fillRect/>
          </a:stretch>
        </p:blipFill>
        <p:spPr/>
      </p:pic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DD81E8A2-3359-DD64-88E5-C35245BB618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l="16656" r="16656"/>
          <a:stretch>
            <a:fillRect/>
          </a:stretch>
        </p:blipFill>
        <p:spPr/>
      </p:pic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5337652E-C209-82F1-8580-5DF28488CC0E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4"/>
          <a:srcRect l="14517" r="14517"/>
          <a:stretch>
            <a:fillRect/>
          </a:stretch>
        </p:blipFill>
        <p:spPr/>
      </p:pic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58EE3ADC-1536-785C-3E30-6F669AAB791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8903" r="89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20987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DB732-6FD3-D0DA-92AF-1D7A68E3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EG" dirty="0"/>
              <a:t>اللغات المقترحة لتنفيذ الموقع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86D0EB4-87A1-9926-18A9-F1A65DC20A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HTML5</a:t>
            </a:r>
          </a:p>
          <a:p>
            <a:r>
              <a:rPr lang="en-US" dirty="0"/>
              <a:t>CSS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7B26A88-F289-88EA-E384-570C7CF8B5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r" rtl="1"/>
            <a:r>
              <a:rPr lang="ar-EG" sz="2000" b="0" i="0" dirty="0">
                <a:solidFill>
                  <a:srgbClr val="282829"/>
                </a:solidFill>
                <a:effectLst/>
                <a:latin typeface="-apple-system"/>
              </a:rPr>
              <a:t>وهو القسم المسؤول عن برمجة وتصميم كل ما تراه أمامك من الوان، انميشين</a:t>
            </a:r>
            <a:endParaRPr lang="en-US" sz="2000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309F894-D6ED-3B69-812A-EDD9C07D6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  <a:p>
            <a:r>
              <a:rPr lang="en-US" dirty="0"/>
              <a:t>MY SQL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4A6AD7D6-3293-B4C1-4263-E02BE31B4FF8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algn="r" rtl="1"/>
            <a:r>
              <a:rPr lang="ar-EG" sz="2000" dirty="0"/>
              <a:t>وهو القسم المسؤول عن سحب وإرسال واستقبال البيانات، السيرفرات</a:t>
            </a:r>
            <a:endParaRPr lang="en-US" sz="2000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3322B0EB-0749-E394-7D78-05C325473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36FE9B74-96B4-4C88-49C9-E2D42BDCD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EG" dirty="0"/>
              <a:t>سوق البالة</a:t>
            </a:r>
            <a:endParaRPr lang="en-US" dirty="0"/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8A78422D-0122-1218-F0A5-9EF64D22D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EG" dirty="0"/>
              <a:t>البرمجة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57C41F-111A-5E34-4AA0-DF701AB3849E}"/>
              </a:ext>
            </a:extLst>
          </p:cNvPr>
          <p:cNvSpPr txBox="1"/>
          <p:nvPr/>
        </p:nvSpPr>
        <p:spPr>
          <a:xfrm>
            <a:off x="1004711" y="400585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 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EEFA6C-1D70-5720-FE0D-9F3DEBBAB143}"/>
              </a:ext>
            </a:extLst>
          </p:cNvPr>
          <p:cNvSpPr txBox="1"/>
          <p:nvPr/>
        </p:nvSpPr>
        <p:spPr>
          <a:xfrm>
            <a:off x="1004711" y="1920319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  End</a:t>
            </a:r>
          </a:p>
        </p:txBody>
      </p:sp>
    </p:spTree>
    <p:extLst>
      <p:ext uri="{BB962C8B-B14F-4D97-AF65-F5344CB8AC3E}">
        <p14:creationId xmlns:p14="http://schemas.microsoft.com/office/powerpoint/2010/main" val="16467258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0CAC6-3968-4D63-A855-09547BB06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EG" dirty="0"/>
              <a:t>الملخص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9AC71-9ED4-FA59-D386-5BD9C585DC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r" rtl="1"/>
            <a:r>
              <a:rPr lang="ar-EG" sz="4800" dirty="0"/>
              <a:t>توفير الملابس المستعملة بطريقة بسيطة و سهلة</a:t>
            </a:r>
            <a:endParaRPr lang="en-US" sz="4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CADAC-D2BA-2781-21DF-E36A2D898F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r" rtl="1"/>
            <a:r>
              <a:rPr lang="ar-EG" sz="4800" dirty="0"/>
              <a:t>تحديد امكانية البيع و الشراء و التبرع</a:t>
            </a:r>
            <a:endParaRPr lang="en-US" sz="4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688B1D-28C5-C399-CA01-21BE7C5F1E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algn="r" rtl="1"/>
            <a:r>
              <a:rPr lang="ar-EG" sz="4000" dirty="0"/>
              <a:t>تصميم و برمجة موقع يحتوى على طريقة سهلة للتداول بتصميم مميز و ملفت</a:t>
            </a:r>
            <a:endParaRPr lang="en-US" sz="4000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25633612-F774-0CAE-9E5C-D01184B43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C2B4FE06-34C7-A80C-5DBE-4F5168C9E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EG" dirty="0"/>
              <a:t>سوق البالة </a:t>
            </a:r>
            <a:endParaRPr lang="en-US" dirty="0"/>
          </a:p>
        </p:txBody>
      </p: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E227DBC0-C280-AC5C-C7A8-FF8D56C9D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EG" dirty="0"/>
              <a:t>الملخص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2453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4C5B759-93CB-5B5A-B1D2-2E3C42747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956" y="2280355"/>
            <a:ext cx="5542844" cy="2528711"/>
          </a:xfrm>
        </p:spPr>
        <p:txBody>
          <a:bodyPr/>
          <a:lstStyle/>
          <a:p>
            <a:pPr algn="ctr" rtl="1"/>
            <a:r>
              <a:rPr lang="ar-EG" sz="8000" dirty="0"/>
              <a:t>شكرا لحسن استماعكم لنا</a:t>
            </a:r>
            <a:endParaRPr lang="en-US" sz="8000" dirty="0"/>
          </a:p>
        </p:txBody>
      </p:sp>
      <p:pic>
        <p:nvPicPr>
          <p:cNvPr id="33" name="Picture Placeholder 32" descr="Opened package with a pink shirt in it">
            <a:extLst>
              <a:ext uri="{FF2B5EF4-FFF2-40B4-BE49-F238E27FC236}">
                <a16:creationId xmlns:a16="http://schemas.microsoft.com/office/drawing/2014/main" id="{1D963291-0332-DAB6-6090-6778FC7899B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" b="7"/>
          <a:stretch/>
        </p:blipFill>
        <p:spPr/>
      </p:pic>
    </p:spTree>
    <p:extLst>
      <p:ext uri="{BB962C8B-B14F-4D97-AF65-F5344CB8AC3E}">
        <p14:creationId xmlns:p14="http://schemas.microsoft.com/office/powerpoint/2010/main" val="23975833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B3421-27E8-64F7-C72E-A20B3B5B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EG" dirty="0"/>
              <a:t>فهرس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CC227-AEF6-4194-577B-C14BE9F08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1DEE7-E7EE-60E4-4393-4B4043EFA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7E0F31-9524-2A85-6CB5-22AF4974A1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D4236D-E11C-38FC-772B-CE89036002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C2164E-29EB-0A75-9DCC-C2F08040A5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6974E3C-F63F-9F93-EE35-CD5E465CD0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ar-EG" dirty="0"/>
              <a:t>نبذة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2D95C9-142A-BF9A-3602-F4AB116081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ar-EG" dirty="0"/>
              <a:t>المشكلة و حلها</a:t>
            </a:r>
            <a:endParaRPr lang="en-US" dirty="0"/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D2F5204-1928-06AD-9878-6DD27D5DF27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ar-EG" dirty="0"/>
              <a:t>الاهداف الرئيسية</a:t>
            </a:r>
            <a:endParaRPr lang="en-US" dirty="0"/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4977FAA-28B8-34BB-09CE-CCE6C8C73D6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ar-EG" dirty="0"/>
              <a:t>خطة تنفيذ المشروع</a:t>
            </a:r>
            <a:endParaRPr lang="en-US" dirty="0"/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9D1FB0-0B3C-DCCA-CB4F-4FEAE1317B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ar-EG" dirty="0"/>
              <a:t>الملخص</a:t>
            </a:r>
            <a:endParaRPr lang="en-US" dirty="0"/>
          </a:p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EB92BE4-4ECF-AA5A-EBFA-AC2DBA935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E3B97B2-F540-9F02-5569-597A7E7B6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EG" dirty="0"/>
              <a:t>سوق البالة</a:t>
            </a:r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FA1C40B-4426-2DD0-CFB0-3E30E9C28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EG" dirty="0"/>
              <a:t>فهرس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9786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EG" dirty="0"/>
              <a:t>نبذة عن المشروع</a:t>
            </a:r>
            <a:br>
              <a:rPr lang="en-US" dirty="0">
                <a:sym typeface="DM Sans Medium"/>
              </a:rPr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ar-EG" dirty="0"/>
              <a:t>قد تركت الملابس المستعملة مكانها في </a:t>
            </a:r>
            <a:r>
              <a:rPr lang="ar-EG" b="1" dirty="0"/>
              <a:t>سوق السلع</a:t>
            </a:r>
            <a:r>
              <a:rPr lang="ar-EG" dirty="0"/>
              <a:t>، منذ فترة طويلة، وتحولت إلى تجارة ضخمة صارت أكثر أهمية، ولاسيما بين قطاع الشباب.</a:t>
            </a:r>
          </a:p>
          <a:p>
            <a:pPr algn="r" rtl="1"/>
            <a:endParaRPr lang="ar-EG" dirty="0"/>
          </a:p>
          <a:p>
            <a:pPr algn="r" rtl="1"/>
            <a:r>
              <a:rPr lang="ar-EG" dirty="0"/>
              <a:t>على عكس الاعتقاد الشائع بأن الملابس المستعملة دائما ما تكون </a:t>
            </a:r>
            <a:r>
              <a:rPr lang="ar-EG" b="1" dirty="0"/>
              <a:t>مستهلكة</a:t>
            </a:r>
            <a:r>
              <a:rPr lang="ar-EG" dirty="0"/>
              <a:t> وبالية إلى حد ما، في حين هناك في الوقت الحالي مجموعات كبيرة من الملابس المستعملة في </a:t>
            </a:r>
            <a:r>
              <a:rPr lang="ar-EG" b="1" dirty="0"/>
              <a:t>حالة ممتازة.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Placeholder 5" descr="Clothes of various colors on rack">
            <a:extLst>
              <a:ext uri="{FF2B5EF4-FFF2-40B4-BE49-F238E27FC236}">
                <a16:creationId xmlns:a16="http://schemas.microsoft.com/office/drawing/2014/main" id="{4E814E97-AF39-125E-0B54-4E4128D34B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182" b="182"/>
          <a:stretch/>
        </p:blipFill>
        <p:spPr/>
      </p:pic>
    </p:spTree>
    <p:extLst>
      <p:ext uri="{BB962C8B-B14F-4D97-AF65-F5344CB8AC3E}">
        <p14:creationId xmlns:p14="http://schemas.microsoft.com/office/powerpoint/2010/main" val="37800028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16E8D-F725-5549-D79B-2197F331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993422"/>
            <a:ext cx="6473952" cy="3231106"/>
          </a:xfrm>
        </p:spPr>
        <p:txBody>
          <a:bodyPr/>
          <a:lstStyle/>
          <a:p>
            <a:pPr algn="r" rtl="1"/>
            <a:r>
              <a:rPr lang="ar-EG" dirty="0"/>
              <a:t>المشكلة و حلها</a:t>
            </a:r>
            <a:br>
              <a:rPr lang="ar-EG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02FC-1940-72AB-8671-0839E2CF0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6FC47-3017-DA16-F8BF-CBFF553CB9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C00235-80DB-8E65-4FFA-23DF4C0DE0E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ar-EG" dirty="0"/>
              <a:t>سوق البالة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0E4D9-A114-4773-6B3B-37FA10EAB08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629145" y="6400904"/>
            <a:ext cx="640080" cy="246888"/>
          </a:xfrm>
        </p:spPr>
        <p:txBody>
          <a:bodyPr/>
          <a:lstStyle/>
          <a:p>
            <a:r>
              <a:rPr lang="ar-EG" dirty="0"/>
              <a:t>المشكلة و حلها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64237-BB62-1928-6160-93FA0B44B0A6}"/>
              </a:ext>
            </a:extLst>
          </p:cNvPr>
          <p:cNvSpPr txBox="1"/>
          <p:nvPr/>
        </p:nvSpPr>
        <p:spPr>
          <a:xfrm>
            <a:off x="1463040" y="2651760"/>
            <a:ext cx="79760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EG" sz="2000" dirty="0"/>
              <a:t>بعض الافراد قد لا تمتلك فرصة لشراء الملابس الجديدة بسبب ارتفاع اسعار السلع ب شكل عام .</a:t>
            </a:r>
          </a:p>
          <a:p>
            <a:pPr algn="r" rtl="1"/>
            <a:endParaRPr lang="ar-EG" sz="2000" dirty="0"/>
          </a:p>
          <a:p>
            <a:pPr algn="r" rtl="1"/>
            <a:r>
              <a:rPr lang="ar-EG" sz="2000" dirty="0"/>
              <a:t>الاولوية القصوى من هذا المشروع هو توفير الملابس ب شكل لائق و بجودة مضمونة با اسعار مناسبة للاسر و للافراد بشكل عام .</a:t>
            </a:r>
          </a:p>
          <a:p>
            <a:pPr algn="r" rtl="1"/>
            <a:endParaRPr lang="ar-EG" sz="2000" dirty="0"/>
          </a:p>
          <a:p>
            <a:pPr algn="r" rtl="1"/>
            <a:r>
              <a:rPr lang="ar-EG" sz="2000" dirty="0"/>
              <a:t> و اتاحتها للجميع مع اعطاء فرصة لمن يمتلكون الملابس الذين لا يحتاجوا لها ببيعها ب مقابل مادى و بشكل خيرى يفيد المجتمع و اصحاب الطبقة المتوسطة و محدودى الدخل 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0688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68D10-52FC-614F-89A5-4F793BEFE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282" y="1063690"/>
            <a:ext cx="4824486" cy="2822510"/>
          </a:xfrm>
        </p:spPr>
        <p:txBody>
          <a:bodyPr/>
          <a:lstStyle/>
          <a:p>
            <a:r>
              <a:rPr lang="ar-EG" dirty="0"/>
              <a:t>الاهداف الرئيسية</a:t>
            </a:r>
            <a:endParaRPr lang="en-US" dirty="0"/>
          </a:p>
        </p:txBody>
      </p:sp>
      <p:pic>
        <p:nvPicPr>
          <p:cNvPr id="16" name="Picture Placeholder 15" descr="Woman jumping in front of wall">
            <a:extLst>
              <a:ext uri="{FF2B5EF4-FFF2-40B4-BE49-F238E27FC236}">
                <a16:creationId xmlns:a16="http://schemas.microsoft.com/office/drawing/2014/main" id="{1AA3A0A8-F2C4-4E9E-F193-425FD8EA09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52" r="52"/>
          <a:stretch/>
        </p:blipFill>
        <p:spPr>
          <a:xfrm>
            <a:off x="5701564" y="420624"/>
            <a:ext cx="5897880" cy="589788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9B108B-514C-BCA0-6A81-BFB63E503556}"/>
              </a:ext>
            </a:extLst>
          </p:cNvPr>
          <p:cNvSpPr txBox="1"/>
          <p:nvPr/>
        </p:nvSpPr>
        <p:spPr>
          <a:xfrm>
            <a:off x="177281" y="2833511"/>
            <a:ext cx="42479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EG" sz="2400" dirty="0"/>
              <a:t>اعادة تدوير الملابس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EG" sz="2400" dirty="0"/>
              <a:t>توفير الملابس المستعملة بحالة ممتازة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EG" sz="2400" dirty="0"/>
              <a:t>فرصة بيع و شراء الملابس على الموقع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EG" sz="2400" dirty="0"/>
              <a:t>وجوب تطابق الملابس بمواصفات الجودة المحددة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EG" sz="2400" dirty="0"/>
              <a:t>توفر الملابس باسعار مناسبة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52263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579D0-D5BE-BC05-B3B3-05E97433F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EG" dirty="0"/>
              <a:t>خطة تنفيذ المشروع </a:t>
            </a:r>
            <a:endParaRPr lang="en-US" dirty="0"/>
          </a:p>
        </p:txBody>
      </p:sp>
      <p:pic>
        <p:nvPicPr>
          <p:cNvPr id="82" name="Picture Placeholder 81" descr="blueprint icon">
            <a:extLst>
              <a:ext uri="{FF2B5EF4-FFF2-40B4-BE49-F238E27FC236}">
                <a16:creationId xmlns:a16="http://schemas.microsoft.com/office/drawing/2014/main" id="{946DCADD-AD38-1B8D-01D3-9FC0FDA5D1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66C0EF-C5A6-69F2-BCD5-6F3E103229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ar-EG" dirty="0"/>
              <a:t>التخطيط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7A2B835-2EB4-13B7-BE89-EDFBC68B96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ar-EG" dirty="0"/>
              <a:t>دراسة الاحوال السوقية لبيع الملابس المستعملة</a:t>
            </a:r>
            <a:endParaRPr lang="en-US" dirty="0"/>
          </a:p>
          <a:p>
            <a:endParaRPr lang="en-US" dirty="0"/>
          </a:p>
        </p:txBody>
      </p:sp>
      <p:pic>
        <p:nvPicPr>
          <p:cNvPr id="84" name="Picture Placeholder 83" descr="easel icon">
            <a:extLst>
              <a:ext uri="{FF2B5EF4-FFF2-40B4-BE49-F238E27FC236}">
                <a16:creationId xmlns:a16="http://schemas.microsoft.com/office/drawing/2014/main" id="{62583283-A6AD-B55E-25D4-E6CFB25B8FC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/>
          <a:stretch/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A268DA4-D5BC-38AA-54EB-D10668305C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ar-EG" dirty="0"/>
              <a:t>الاتاحية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798351D-2881-C0EE-6D6D-424E1230A6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ar-EG" dirty="0"/>
              <a:t>فرصة بيع الملابس على الموقع و اعادة شرائها</a:t>
            </a:r>
            <a:endParaRPr lang="en-US" dirty="0"/>
          </a:p>
          <a:p>
            <a:endParaRPr lang="en-US" dirty="0"/>
          </a:p>
        </p:txBody>
      </p:sp>
      <p:pic>
        <p:nvPicPr>
          <p:cNvPr id="86" name="Picture Placeholder 85" descr="ruler icon">
            <a:extLst>
              <a:ext uri="{FF2B5EF4-FFF2-40B4-BE49-F238E27FC236}">
                <a16:creationId xmlns:a16="http://schemas.microsoft.com/office/drawing/2014/main" id="{8AEB4AE0-338D-0B9E-025E-3973A1ECDC8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/>
          <a:srcRect/>
          <a:stretch/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589FD6-C049-67E3-0386-55C9E18A5B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ar-EG" dirty="0"/>
              <a:t>التصميم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0AE4BAA-4471-F175-A91F-AF7D4D9694F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ar-EG" dirty="0"/>
              <a:t>الاقسام الرئيسية المتوقعة داخل الموقع</a:t>
            </a:r>
            <a:endParaRPr lang="en-US" dirty="0"/>
          </a:p>
        </p:txBody>
      </p:sp>
      <p:pic>
        <p:nvPicPr>
          <p:cNvPr id="88" name="Picture Placeholder 87" descr="strategy icon">
            <a:extLst>
              <a:ext uri="{FF2B5EF4-FFF2-40B4-BE49-F238E27FC236}">
                <a16:creationId xmlns:a16="http://schemas.microsoft.com/office/drawing/2014/main" id="{F2E3F8F5-F045-71C9-3C78-9ACF70E19C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/>
          <a:srcRect t="476" b="476"/>
          <a:stretch/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EE4168-3FE3-7D58-F903-91FC215BAE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ar-EG" dirty="0"/>
              <a:t>الادارة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6C25713-E18A-8B65-C9FA-9A00A9CBBA6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ar-EG" dirty="0"/>
              <a:t>سياية الموقع و شروط التعامل</a:t>
            </a:r>
            <a:endParaRPr lang="en-US" dirty="0"/>
          </a:p>
          <a:p>
            <a:endParaRPr lang="en-US" dirty="0"/>
          </a:p>
        </p:txBody>
      </p:sp>
      <p:pic>
        <p:nvPicPr>
          <p:cNvPr id="90" name="Picture Placeholder 89" descr="airplane icon">
            <a:extLst>
              <a:ext uri="{FF2B5EF4-FFF2-40B4-BE49-F238E27FC236}">
                <a16:creationId xmlns:a16="http://schemas.microsoft.com/office/drawing/2014/main" id="{B6EFDE8D-973A-9009-9237-3CDC19C43D6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/>
          <a:srcRect/>
          <a:stretch/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C99BB05-2464-9628-4AF6-F75298B4B89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ar-EG" dirty="0"/>
              <a:t>التنفيذ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EB94B1B-FC15-3A7B-A562-06B6F366B34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ar-EG" dirty="0"/>
              <a:t>برمجة و ميكنة الموقع بالكامل باستخدام لغات برمجة مختلفة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8111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7AD6B-0EBB-7092-13C6-240F8A4A4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EG" altLang="zh-CN" dirty="0"/>
              <a:t>التخطيط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A7609-6E6A-B996-BC29-F9AA857D7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ar-EG" sz="2000" dirty="0"/>
              <a:t>دراسة الاحوال السواقية للملابس المستعملة في جميع المواسم في الصيف و الشتاء و الربيع و الخريف </a:t>
            </a:r>
          </a:p>
          <a:p>
            <a:pPr algn="r" rtl="1"/>
            <a:r>
              <a:rPr lang="ar-EG" sz="2000" dirty="0"/>
              <a:t> وعرض جميع الملابس في جميع الفصول من حيث المقاسات</a:t>
            </a:r>
            <a:endParaRPr lang="en-US" sz="2000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A450CD4-3018-DBCF-3A32-B72A7DCFA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0923431-B53A-0D22-E504-5A38C24903A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8819" r="288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20090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135DEC17-7793-A28F-6420-878EDB94E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EG" dirty="0"/>
              <a:t>دراسة الاحوال السوقية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5AE64-060D-5DA2-F1C8-F32CD8298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34037D-4CE3-17DC-7A2A-64E8120A9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EG" dirty="0"/>
              <a:t>سوق البالة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47F9DE-790E-73FB-5997-D2866752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EG" dirty="0"/>
              <a:t>الاحوال السوقية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0849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135DEC17-7793-A28F-6420-878EDB94E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EG" dirty="0"/>
              <a:t>دراسة الاحوال السوقية</a:t>
            </a:r>
            <a:endParaRPr lang="en-US" dirty="0"/>
          </a:p>
        </p:txBody>
      </p:sp>
      <p:graphicFrame>
        <p:nvGraphicFramePr>
          <p:cNvPr id="7" name="Chart 13" descr="bar chart&#10;">
            <a:extLst>
              <a:ext uri="{FF2B5EF4-FFF2-40B4-BE49-F238E27FC236}">
                <a16:creationId xmlns:a16="http://schemas.microsoft.com/office/drawing/2014/main" id="{7E0EC39C-E7E1-4A4A-B298-8D66CD618EC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80622" y="1809750"/>
          <a:ext cx="11658953" cy="4160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5AE64-060D-5DA2-F1C8-F32CD8298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34037D-4CE3-17DC-7A2A-64E8120A9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r-EG" dirty="0"/>
              <a:t>سوق البالة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47F9DE-790E-73FB-5997-D2866752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EG" dirty="0"/>
              <a:t>مقاسات فصول السنة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680893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{EDF6B04C-029E-4CC1-988B-BCC52C24F83A}tf11429527_win32</Template>
  <TotalTime>360</TotalTime>
  <Words>467</Words>
  <Application>Microsoft Office PowerPoint</Application>
  <PresentationFormat>Widescreen</PresentationFormat>
  <Paragraphs>106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-apple-system</vt:lpstr>
      <vt:lpstr>Arial</vt:lpstr>
      <vt:lpstr>Calibri</vt:lpstr>
      <vt:lpstr>Century Gothic</vt:lpstr>
      <vt:lpstr>Karla</vt:lpstr>
      <vt:lpstr>Univers Condensed Light</vt:lpstr>
      <vt:lpstr>Office Theme</vt:lpstr>
      <vt:lpstr>سوق البالة للملابس المستعملة</vt:lpstr>
      <vt:lpstr>فهرس</vt:lpstr>
      <vt:lpstr>نبذة عن المشروع </vt:lpstr>
      <vt:lpstr>المشكلة و حلها </vt:lpstr>
      <vt:lpstr>الاهداف الرئيسية</vt:lpstr>
      <vt:lpstr>خطة تنفيذ المشروع </vt:lpstr>
      <vt:lpstr>التخطيط</vt:lpstr>
      <vt:lpstr>دراسة الاحوال السوقية</vt:lpstr>
      <vt:lpstr>دراسة الاحوال السوقية</vt:lpstr>
      <vt:lpstr>الاتاحية</vt:lpstr>
      <vt:lpstr>التصميم </vt:lpstr>
      <vt:lpstr>الادارة و سياسات الموقع </vt:lpstr>
      <vt:lpstr>اللغات المقترحة لتنفيذ الموقع</vt:lpstr>
      <vt:lpstr>الملخص</vt:lpstr>
      <vt:lpstr>شكرا لحسن استماعكم لنا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سوق البالة للملابس المستعملة</dc:title>
  <dc:creator>Hazem</dc:creator>
  <cp:lastModifiedBy>Hazem</cp:lastModifiedBy>
  <cp:revision>5</cp:revision>
  <dcterms:created xsi:type="dcterms:W3CDTF">2022-12-02T00:50:42Z</dcterms:created>
  <dcterms:modified xsi:type="dcterms:W3CDTF">2022-12-03T22:56:11Z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